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6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3" d="100"/>
          <a:sy n="103" d="100"/>
        </p:scale>
        <p:origin x="-2960" y="-1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1AFA5-5E8F-D24E-8109-8CB42F8D3240}" type="datetimeFigureOut">
              <a:rPr lang="it-IT"/>
              <a:pPr>
                <a:defRPr/>
              </a:pPr>
              <a:t>18/03/20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9DBF4-4C71-FF4C-BA8E-02F735EED028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1061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690F3-E8E4-8A4D-B913-AD3EE3A391E2}" type="datetimeFigureOut">
              <a:rPr lang="it-IT"/>
              <a:pPr>
                <a:defRPr/>
              </a:pPr>
              <a:t>18/03/20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28D1F-FC71-0F4C-8DF5-FB8194142A78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2514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44B45-BA82-6A4D-B7E3-9CBC3BF73057}" type="datetimeFigureOut">
              <a:rPr lang="it-IT"/>
              <a:pPr>
                <a:defRPr/>
              </a:pPr>
              <a:t>18/03/20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13FE3-9251-AD4C-BE83-54E25F9D6D8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880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43940-861A-2248-9C3A-98175E3094E4}" type="datetimeFigureOut">
              <a:rPr lang="it-IT"/>
              <a:pPr>
                <a:defRPr/>
              </a:pPr>
              <a:t>18/03/20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D2059-5807-7D42-9696-968F088AA468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48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13DA6-8382-CC49-98BE-2C659F428355}" type="datetimeFigureOut">
              <a:rPr lang="it-IT"/>
              <a:pPr>
                <a:defRPr/>
              </a:pPr>
              <a:t>18/03/20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609D6-DC23-6A44-82E0-11D2B61A5BB9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1696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FC7CE-A520-D44B-BF7E-342B530D9EDD}" type="datetimeFigureOut">
              <a:rPr lang="it-IT"/>
              <a:pPr>
                <a:defRPr/>
              </a:pPr>
              <a:t>18/03/20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3FF5A-AAB5-1144-A958-67AB51856B5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3474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4415C-34DC-4342-86EB-72FC72B6A68A}" type="datetimeFigureOut">
              <a:rPr lang="it-IT"/>
              <a:pPr>
                <a:defRPr/>
              </a:pPr>
              <a:t>18/03/20</a:t>
            </a:fld>
            <a:endParaRPr lang="it-IT"/>
          </a:p>
        </p:txBody>
      </p:sp>
      <p:sp>
        <p:nvSpPr>
          <p:cNvPr id="8" name="Segnaposto piè di pagina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7E850-E52E-5140-8F8C-DF6A2E8AFA82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6712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5AF02-F3CF-FC41-9433-33A49E090B3F}" type="datetimeFigureOut">
              <a:rPr lang="it-IT"/>
              <a:pPr>
                <a:defRPr/>
              </a:pPr>
              <a:t>18/03/20</a:t>
            </a:fld>
            <a:endParaRPr lang="it-IT"/>
          </a:p>
        </p:txBody>
      </p:sp>
      <p:sp>
        <p:nvSpPr>
          <p:cNvPr id="4" name="Segnaposto piè di pagina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552DB-C300-D749-9E79-932FE41A7CB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884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D20AE-E8CD-4D43-8B2D-B746252A85A9}" type="datetimeFigureOut">
              <a:rPr lang="it-IT"/>
              <a:pPr>
                <a:defRPr/>
              </a:pPr>
              <a:t>18/03/20</a:t>
            </a:fld>
            <a:endParaRPr lang="it-IT"/>
          </a:p>
        </p:txBody>
      </p:sp>
      <p:sp>
        <p:nvSpPr>
          <p:cNvPr id="3" name="Segnaposto piè di pagina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13D57-7A1F-EA4F-90FF-623707321D8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270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F2BC7-B201-9249-9F93-974F42D8288E}" type="datetimeFigureOut">
              <a:rPr lang="it-IT"/>
              <a:pPr>
                <a:defRPr/>
              </a:pPr>
              <a:t>18/03/20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88C90-C125-AD4B-A03A-22DC7DEBE7F2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9611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C2E53-25D4-DD40-83AC-1A7478C3C80A}" type="datetimeFigureOut">
              <a:rPr lang="it-IT"/>
              <a:pPr>
                <a:defRPr/>
              </a:pPr>
              <a:t>18/03/20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BD0E8-0B41-1641-B915-9B8A2CC0D24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146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8FBCBE8-0032-0E4F-BCDF-E60E16D933CD}" type="datetimeFigureOut">
              <a:rPr lang="it-IT"/>
              <a:pPr>
                <a:defRPr/>
              </a:pPr>
              <a:t>18/03/20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DB947CF-BACB-F44C-872C-314B39D02ABF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magine 5" descr="shutterstock_1006012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6" b="3867"/>
          <a:stretch>
            <a:fillRect/>
          </a:stretch>
        </p:blipFill>
        <p:spPr bwMode="auto">
          <a:xfrm>
            <a:off x="-49213" y="0"/>
            <a:ext cx="1224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="" xmlns:a16="http://schemas.microsoft.com/office/drawing/2014/main" id="{E085AB8B-4BD4-450C-B573-4D07E5112332}"/>
              </a:ext>
            </a:extLst>
          </p:cNvPr>
          <p:cNvSpPr txBox="1">
            <a:spLocks/>
          </p:cNvSpPr>
          <p:nvPr/>
        </p:nvSpPr>
        <p:spPr>
          <a:xfrm>
            <a:off x="1822124" y="2062859"/>
            <a:ext cx="5280376" cy="24988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8000" b="1" dirty="0" smtClean="0">
                <a:latin typeface="+mn-lt"/>
              </a:rPr>
              <a:t>Il mondo dei viventi</a:t>
            </a:r>
            <a:endParaRPr lang="it-IT" sz="8000" b="1" dirty="0">
              <a:latin typeface="+mn-lt"/>
            </a:endParaRPr>
          </a:p>
        </p:txBody>
      </p:sp>
      <p:pic>
        <p:nvPicPr>
          <p:cNvPr id="7" name="Immagine 6" descr="logo LATTES OK ner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6" y="2204417"/>
            <a:ext cx="1002612" cy="105538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b="1" dirty="0">
                <a:solidFill>
                  <a:srgbClr val="ED7D31"/>
                </a:solidFill>
                <a:latin typeface="+mn-lt"/>
                <a:ea typeface="+mj-ea"/>
                <a:cs typeface="+mj-cs"/>
              </a:rPr>
              <a:t>Le caratteristiche degli esseri viventi</a:t>
            </a:r>
          </a:p>
        </p:txBody>
      </p:sp>
      <p:sp>
        <p:nvSpPr>
          <p:cNvPr id="14338" name="Segnaposto contenuto 2"/>
          <p:cNvSpPr>
            <a:spLocks noGrp="1"/>
          </p:cNvSpPr>
          <p:nvPr>
            <p:ph idx="1"/>
          </p:nvPr>
        </p:nvSpPr>
        <p:spPr>
          <a:xfrm>
            <a:off x="1801813" y="1557338"/>
            <a:ext cx="9551987" cy="103187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it-IT">
                <a:latin typeface="Calibri" charset="0"/>
              </a:rPr>
              <a:t>Gli esseri viventi sono organismi molto diversi tra loro ma presentano caratteristiche comuni:</a:t>
            </a:r>
          </a:p>
          <a:p>
            <a:pPr marL="0" indent="0" eaLnBrk="1" hangingPunct="1">
              <a:buFont typeface="Arial" charset="0"/>
              <a:buNone/>
            </a:pPr>
            <a:endParaRPr lang="it-IT">
              <a:latin typeface="Calibri" charset="0"/>
            </a:endParaRPr>
          </a:p>
        </p:txBody>
      </p:sp>
      <p:pic>
        <p:nvPicPr>
          <p:cNvPr id="7" name="Immagine 6" descr="SEQUOIA2-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64" y="3212976"/>
            <a:ext cx="2253616" cy="30048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 descr="shutterstock_101762128-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228" y="3233812"/>
            <a:ext cx="4026174" cy="30123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 descr="Heptageniida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" t="2453" b="2360"/>
          <a:stretch/>
        </p:blipFill>
        <p:spPr>
          <a:xfrm>
            <a:off x="7644580" y="2892322"/>
            <a:ext cx="3921208" cy="2957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342" name="Immagine 7" descr="logo LATTES OK ner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5013"/>
            <a:ext cx="10515600" cy="54419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ea typeface="+mn-ea"/>
                <a:cs typeface="+mn-cs"/>
              </a:rPr>
              <a:t>seguono un </a:t>
            </a:r>
            <a:r>
              <a:rPr lang="it-IT" sz="3200" b="1" dirty="0">
                <a:solidFill>
                  <a:srgbClr val="ED7D31"/>
                </a:solidFill>
                <a:ea typeface="+mn-ea"/>
                <a:cs typeface="+mn-cs"/>
              </a:rPr>
              <a:t>ciclo vitale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>
                <a:ea typeface="+mn-ea"/>
                <a:cs typeface="+mn-cs"/>
              </a:rPr>
              <a:t>Tutti gli esseri viventi 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it-IT" dirty="0">
                <a:ea typeface="+mn-ea"/>
                <a:cs typeface="+mn-cs"/>
              </a:rPr>
              <a:t>nascono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it-IT" dirty="0">
                <a:ea typeface="+mn-ea"/>
                <a:cs typeface="+mn-cs"/>
              </a:rPr>
              <a:t>si riproducono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it-IT" dirty="0">
                <a:ea typeface="+mn-ea"/>
                <a:cs typeface="+mn-cs"/>
              </a:rPr>
              <a:t>invecchiano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it-IT" dirty="0">
                <a:ea typeface="+mn-ea"/>
                <a:cs typeface="+mn-cs"/>
              </a:rPr>
              <a:t>muoiono		</a:t>
            </a:r>
            <a:endParaRPr lang="it-IT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pic>
        <p:nvPicPr>
          <p:cNvPr id="15362" name="Immagine 3" descr="2-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1362075"/>
            <a:ext cx="5748338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Immagine 3" descr="logo LATTES OK ne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3925"/>
            <a:ext cx="5864225" cy="52530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ea typeface="+mn-ea"/>
                <a:cs typeface="+mn-cs"/>
              </a:rPr>
              <a:t>hanno bisogno di </a:t>
            </a:r>
            <a:r>
              <a:rPr lang="it-IT" sz="3200" b="1" dirty="0">
                <a:solidFill>
                  <a:srgbClr val="ED7D31"/>
                </a:solidFill>
                <a:ea typeface="+mn-ea"/>
                <a:cs typeface="+mn-cs"/>
              </a:rPr>
              <a:t>cibo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2000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000" dirty="0">
                <a:ea typeface="+mn-ea"/>
                <a:cs typeface="+mn-cs"/>
              </a:rPr>
              <a:t>Per vivere, gli esseri viventi </a:t>
            </a:r>
            <a:r>
              <a:rPr lang="it-IT" sz="2000" b="1" dirty="0">
                <a:ea typeface="+mn-ea"/>
                <a:cs typeface="+mn-cs"/>
              </a:rPr>
              <a:t>consumano energia </a:t>
            </a:r>
            <a:r>
              <a:rPr lang="it-IT" sz="2000" dirty="0">
                <a:ea typeface="+mn-ea"/>
                <a:cs typeface="+mn-cs"/>
              </a:rPr>
              <a:t>e per questo hanno bisogno di cibo. 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it-IT" sz="2000" dirty="0">
                <a:ea typeface="+mn-ea"/>
                <a:cs typeface="+mn-cs"/>
              </a:rPr>
              <a:t>I </a:t>
            </a:r>
            <a:r>
              <a:rPr lang="it-IT" sz="2000" b="1" dirty="0">
                <a:ea typeface="+mn-ea"/>
                <a:cs typeface="+mn-cs"/>
              </a:rPr>
              <a:t>vegetali</a:t>
            </a:r>
            <a:r>
              <a:rPr lang="it-IT" sz="2000" dirty="0">
                <a:ea typeface="+mn-ea"/>
                <a:cs typeface="+mn-cs"/>
              </a:rPr>
              <a:t> utilizzano acqua, sali ed energia solare per produrre le sostanze organiche che li compongono  		sono organismi </a:t>
            </a:r>
            <a:r>
              <a:rPr lang="it-IT" sz="2000" b="1" dirty="0">
                <a:solidFill>
                  <a:schemeClr val="accent2"/>
                </a:solidFill>
                <a:ea typeface="+mn-ea"/>
                <a:cs typeface="+mn-cs"/>
              </a:rPr>
              <a:t>autotrofi</a:t>
            </a:r>
            <a:r>
              <a:rPr lang="it-IT" sz="2000" dirty="0">
                <a:ea typeface="+mn-ea"/>
                <a:cs typeface="+mn-cs"/>
              </a:rPr>
              <a:t>.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it-IT" sz="2000" dirty="0" smtClean="0">
                <a:ea typeface="+mn-ea"/>
                <a:cs typeface="+mn-cs"/>
              </a:rPr>
              <a:t>Gli </a:t>
            </a:r>
            <a:r>
              <a:rPr lang="it-IT" sz="2000" b="1" dirty="0">
                <a:ea typeface="+mn-ea"/>
                <a:cs typeface="+mn-cs"/>
              </a:rPr>
              <a:t>animali</a:t>
            </a:r>
            <a:r>
              <a:rPr lang="it-IT" sz="2000" dirty="0">
                <a:ea typeface="+mn-ea"/>
                <a:cs typeface="+mn-cs"/>
              </a:rPr>
              <a:t> si nutrono del corpo di altri esseri viventi (piante o animali)	</a:t>
            </a:r>
            <a:r>
              <a:rPr lang="it-IT" sz="2000" dirty="0" smtClean="0">
                <a:ea typeface="+mn-ea"/>
                <a:cs typeface="+mn-cs"/>
              </a:rPr>
              <a:t>sono </a:t>
            </a:r>
            <a:r>
              <a:rPr lang="it-IT" sz="2000" dirty="0">
                <a:ea typeface="+mn-ea"/>
                <a:cs typeface="+mn-cs"/>
              </a:rPr>
              <a:t>organismi </a:t>
            </a:r>
            <a:r>
              <a:rPr lang="it-IT" sz="2000" b="1" dirty="0">
                <a:solidFill>
                  <a:srgbClr val="ED7D31"/>
                </a:solidFill>
                <a:ea typeface="+mn-ea"/>
                <a:cs typeface="+mn-cs"/>
              </a:rPr>
              <a:t>eterotrofi</a:t>
            </a:r>
            <a:r>
              <a:rPr lang="it-IT" sz="2000" dirty="0">
                <a:ea typeface="+mn-ea"/>
                <a:cs typeface="+mn-cs"/>
              </a:rPr>
              <a:t>.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000" dirty="0">
                <a:ea typeface="+mn-ea"/>
                <a:cs typeface="+mn-cs"/>
              </a:rPr>
              <a:t>Gli esseri viventi </a:t>
            </a:r>
            <a:r>
              <a:rPr lang="it-IT" sz="2000" b="1" dirty="0">
                <a:ea typeface="+mn-ea"/>
                <a:cs typeface="+mn-cs"/>
              </a:rPr>
              <a:t>trasformano il cibo</a:t>
            </a:r>
            <a:r>
              <a:rPr lang="it-IT" sz="2000" dirty="0">
                <a:ea typeface="+mn-ea"/>
                <a:cs typeface="+mn-cs"/>
              </a:rPr>
              <a:t>: parte viene utilizzato durante il processo di respirazione per liberare l’energia necessaria alle funzioni vitali, parte viene trasformato nelle sostanze organiche costitutive del loro corpo. </a:t>
            </a:r>
          </a:p>
        </p:txBody>
      </p:sp>
      <p:cxnSp>
        <p:nvCxnSpPr>
          <p:cNvPr id="6" name="Connettore 2 5">
            <a:extLst>
              <a:ext uri="{FF2B5EF4-FFF2-40B4-BE49-F238E27FC236}"/>
            </a:extLst>
          </p:cNvPr>
          <p:cNvCxnSpPr/>
          <p:nvPr/>
        </p:nvCxnSpPr>
        <p:spPr>
          <a:xfrm>
            <a:off x="3055938" y="3833813"/>
            <a:ext cx="515937" cy="9525"/>
          </a:xfrm>
          <a:prstGeom prst="straightConnector1">
            <a:avLst/>
          </a:prstGeom>
          <a:ln w="28575" cmpd="sng">
            <a:solidFill>
              <a:srgbClr val="ED7D3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6387" name="Immagine 1" descr="shutterstock_170328875-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5"/>
          <a:stretch>
            <a:fillRect/>
          </a:stretch>
        </p:blipFill>
        <p:spPr bwMode="auto">
          <a:xfrm>
            <a:off x="7637463" y="327025"/>
            <a:ext cx="3770312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Immagine 3" descr="shutterstock_140265874-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65"/>
          <a:stretch>
            <a:fillRect/>
          </a:stretch>
        </p:blipFill>
        <p:spPr bwMode="auto">
          <a:xfrm>
            <a:off x="7651750" y="3690938"/>
            <a:ext cx="3827463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2 8">
            <a:extLst>
              <a:ext uri="{FF2B5EF4-FFF2-40B4-BE49-F238E27FC236}"/>
            </a:extLst>
          </p:cNvPr>
          <p:cNvCxnSpPr/>
          <p:nvPr/>
        </p:nvCxnSpPr>
        <p:spPr>
          <a:xfrm>
            <a:off x="1184275" y="3175000"/>
            <a:ext cx="520700" cy="4763"/>
          </a:xfrm>
          <a:prstGeom prst="straightConnector1">
            <a:avLst/>
          </a:prstGeom>
          <a:ln w="28575" cmpd="sng">
            <a:solidFill>
              <a:schemeClr val="accent2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6390" name="Immagine 6" descr="logo LATTES OK ner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1213"/>
            <a:ext cx="10515600" cy="2617787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500" dirty="0">
                <a:ea typeface="+mn-ea"/>
                <a:cs typeface="+mn-cs"/>
              </a:rPr>
              <a:t>reagiscono agli </a:t>
            </a:r>
            <a:r>
              <a:rPr lang="it-IT" sz="3500" b="1" dirty="0">
                <a:solidFill>
                  <a:srgbClr val="ED7D31"/>
                </a:solidFill>
                <a:ea typeface="+mn-ea"/>
                <a:cs typeface="+mn-cs"/>
              </a:rPr>
              <a:t>stimoli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>
                <a:ea typeface="+mn-ea"/>
                <a:cs typeface="+mn-cs"/>
              </a:rPr>
              <a:t>Animali e piante sono </a:t>
            </a:r>
            <a:r>
              <a:rPr lang="it-IT" b="1" dirty="0">
                <a:ea typeface="+mn-ea"/>
                <a:cs typeface="+mn-cs"/>
              </a:rPr>
              <a:t>dotati di movimento proprio</a:t>
            </a:r>
            <a:r>
              <a:rPr lang="it-IT" dirty="0">
                <a:ea typeface="+mn-ea"/>
                <a:cs typeface="+mn-cs"/>
              </a:rPr>
              <a:t> e sono </a:t>
            </a:r>
            <a:r>
              <a:rPr lang="it-IT" b="1" dirty="0">
                <a:ea typeface="+mn-ea"/>
                <a:cs typeface="+mn-cs"/>
              </a:rPr>
              <a:t>in grado di reagire agli stimoli</a:t>
            </a:r>
            <a:r>
              <a:rPr lang="it-IT" dirty="0">
                <a:ea typeface="+mn-ea"/>
                <a:cs typeface="+mn-cs"/>
              </a:rPr>
              <a:t>.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>
                <a:ea typeface="+mn-ea"/>
                <a:cs typeface="+mn-cs"/>
              </a:rPr>
              <a:t>Una reazione a uno stimolo è la risposta di un organismo vivente a una particolare caratteristica dell’ambiente in cui vive. </a:t>
            </a:r>
          </a:p>
        </p:txBody>
      </p:sp>
      <p:sp>
        <p:nvSpPr>
          <p:cNvPr id="5" name="Segnaposto contenuto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169025" y="4268788"/>
            <a:ext cx="4162425" cy="1277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000" dirty="0"/>
              <a:t>Un esempio di reazione a uno stimolo ambientale è il </a:t>
            </a:r>
            <a:r>
              <a:rPr lang="it-IT" sz="2000" b="1" dirty="0"/>
              <a:t>fototropismo</a:t>
            </a:r>
            <a:r>
              <a:rPr lang="it-IT" sz="2000" dirty="0"/>
              <a:t>: le piante crescono piegando il fusto e le foglie nella direzione dei raggi solari. </a:t>
            </a:r>
            <a:endParaRPr lang="it-IT" sz="1800" dirty="0"/>
          </a:p>
        </p:txBody>
      </p:sp>
      <p:pic>
        <p:nvPicPr>
          <p:cNvPr id="2" name="Immagine 1" descr="FOTOTROPISMO1-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63" y="3513138"/>
            <a:ext cx="3841750" cy="2870200"/>
          </a:xfrm>
          <a:prstGeom prst="rect">
            <a:avLst/>
          </a:prstGeom>
          <a:ln w="76200" cmpd="sng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7412" name="Immagine 5" descr="logo LATTES OK ne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862013" y="804863"/>
            <a:ext cx="10515600" cy="3138487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500" dirty="0">
                <a:ea typeface="+mn-ea"/>
                <a:cs typeface="+mn-cs"/>
              </a:rPr>
              <a:t>si </a:t>
            </a:r>
            <a:r>
              <a:rPr lang="it-IT" sz="3500" b="1" dirty="0">
                <a:solidFill>
                  <a:srgbClr val="ED7D31"/>
                </a:solidFill>
                <a:ea typeface="+mn-ea"/>
                <a:cs typeface="+mn-cs"/>
              </a:rPr>
              <a:t>adattano all’ambiente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>
                <a:ea typeface="+mn-ea"/>
                <a:cs typeface="+mn-cs"/>
              </a:rPr>
              <a:t>A seconda dell’ambiente in cui vivono, animali e piante modificano nel corso del tempo le loro caratteristiche: questo fenomeno prende il nome di </a:t>
            </a:r>
            <a:r>
              <a:rPr lang="it-IT" b="1" dirty="0">
                <a:ea typeface="+mn-ea"/>
                <a:cs typeface="+mn-cs"/>
              </a:rPr>
              <a:t>adattamento</a:t>
            </a:r>
            <a:r>
              <a:rPr lang="it-IT" dirty="0">
                <a:ea typeface="+mn-ea"/>
                <a:cs typeface="+mn-cs"/>
              </a:rPr>
              <a:t> ed è il risultato di un lungo processo di evoluzione.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>
                <a:ea typeface="+mn-ea"/>
                <a:cs typeface="+mn-cs"/>
              </a:rPr>
              <a:t>L’adattamento all’ambiente genera la </a:t>
            </a:r>
            <a:r>
              <a:rPr lang="it-IT" b="1" dirty="0">
                <a:ea typeface="+mn-ea"/>
                <a:cs typeface="+mn-cs"/>
              </a:rPr>
              <a:t>varietà</a:t>
            </a:r>
            <a:r>
              <a:rPr lang="it-IT" dirty="0">
                <a:ea typeface="+mn-ea"/>
                <a:cs typeface="+mn-cs"/>
              </a:rPr>
              <a:t>.</a:t>
            </a:r>
          </a:p>
        </p:txBody>
      </p:sp>
      <p:sp>
        <p:nvSpPr>
          <p:cNvPr id="6" name="Segnaposto contenuto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897813" y="4432300"/>
            <a:ext cx="2974975" cy="12049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800" dirty="0"/>
              <a:t>Poiché gli ambienti della Terra sono tra loro molto diversi, di uno stesso animale esistono diversi “modelli”.</a:t>
            </a:r>
          </a:p>
        </p:txBody>
      </p:sp>
      <p:sp>
        <p:nvSpPr>
          <p:cNvPr id="5" name="Rettangolo 4"/>
          <p:cNvSpPr/>
          <p:nvPr/>
        </p:nvSpPr>
        <p:spPr>
          <a:xfrm>
            <a:off x="598488" y="4432300"/>
            <a:ext cx="7381875" cy="1196975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4" name="Immagine 3" descr="POLAR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4454525" y="4079875"/>
            <a:ext cx="3298825" cy="2200275"/>
          </a:xfrm>
          <a:prstGeom prst="rect">
            <a:avLst/>
          </a:prstGeom>
          <a:ln w="76200" cmpd="sng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2" name="Immagine 1" descr="GRIZZLY2-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9193" b="7439"/>
          <a:stretch/>
        </p:blipFill>
        <p:spPr>
          <a:xfrm>
            <a:off x="858838" y="4076700"/>
            <a:ext cx="3341687" cy="2201863"/>
          </a:xfrm>
          <a:prstGeom prst="rect">
            <a:avLst/>
          </a:prstGeom>
          <a:ln w="76200" cmpd="sng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8438" name="Immagine 6" descr="logo LATTES OK ner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b="1" dirty="0">
                <a:solidFill>
                  <a:srgbClr val="ED7D31"/>
                </a:solidFill>
                <a:latin typeface="+mn-lt"/>
                <a:ea typeface="+mj-ea"/>
                <a:cs typeface="+mj-cs"/>
              </a:rPr>
              <a:t>La scoperta della cellula</a:t>
            </a:r>
          </a:p>
        </p:txBody>
      </p:sp>
      <p:sp>
        <p:nvSpPr>
          <p:cNvPr id="3" name="Segnaposto contenuto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29675" cy="4351338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>
                <a:ea typeface="+mn-ea"/>
                <a:cs typeface="+mn-cs"/>
              </a:rPr>
              <a:t>Nel 1665 il fisico inglese </a:t>
            </a:r>
            <a:r>
              <a:rPr lang="it-IT" b="1" dirty="0">
                <a:ea typeface="+mn-ea"/>
                <a:cs typeface="+mn-cs"/>
              </a:rPr>
              <a:t>Robert </a:t>
            </a:r>
            <a:r>
              <a:rPr lang="it-IT" b="1" dirty="0" err="1">
                <a:ea typeface="+mn-ea"/>
                <a:cs typeface="+mn-cs"/>
              </a:rPr>
              <a:t>Hooke</a:t>
            </a:r>
            <a:r>
              <a:rPr lang="it-IT" b="1" dirty="0">
                <a:ea typeface="+mn-ea"/>
                <a:cs typeface="+mn-cs"/>
              </a:rPr>
              <a:t> </a:t>
            </a:r>
            <a:r>
              <a:rPr lang="it-IT" dirty="0">
                <a:ea typeface="+mn-ea"/>
                <a:cs typeface="+mn-cs"/>
              </a:rPr>
              <a:t>osserva con </a:t>
            </a:r>
            <a:r>
              <a:rPr lang="it-IT" dirty="0" smtClean="0">
                <a:ea typeface="+mn-ea"/>
                <a:cs typeface="+mn-cs"/>
              </a:rPr>
              <a:t>il </a:t>
            </a:r>
            <a:r>
              <a:rPr lang="it-IT" dirty="0">
                <a:ea typeface="+mn-ea"/>
                <a:cs typeface="+mn-cs"/>
              </a:rPr>
              <a:t>microscopio che la corteccia di un albero di sughero </a:t>
            </a:r>
            <a:r>
              <a:rPr lang="it-IT" dirty="0" smtClean="0">
                <a:ea typeface="+mn-ea"/>
                <a:cs typeface="+mn-cs"/>
              </a:rPr>
              <a:t>è </a:t>
            </a:r>
            <a:r>
              <a:rPr lang="it-IT" dirty="0">
                <a:ea typeface="+mn-ea"/>
                <a:cs typeface="+mn-cs"/>
              </a:rPr>
              <a:t>formata da tante cellette poste le une accanto alle </a:t>
            </a:r>
            <a:r>
              <a:rPr lang="it-IT" dirty="0" smtClean="0">
                <a:ea typeface="+mn-ea"/>
                <a:cs typeface="+mn-cs"/>
              </a:rPr>
              <a:t>altre</a:t>
            </a:r>
            <a:r>
              <a:rPr lang="it-IT" dirty="0">
                <a:ea typeface="+mn-ea"/>
                <a:cs typeface="+mn-cs"/>
              </a:rPr>
              <a:t>: le </a:t>
            </a:r>
            <a:r>
              <a:rPr lang="it-IT" b="1" dirty="0">
                <a:ea typeface="+mn-ea"/>
                <a:cs typeface="+mn-cs"/>
              </a:rPr>
              <a:t>cellule</a:t>
            </a:r>
            <a:r>
              <a:rPr lang="it-IT" dirty="0">
                <a:ea typeface="+mn-ea"/>
                <a:cs typeface="+mn-cs"/>
              </a:rPr>
              <a:t>. </a:t>
            </a:r>
            <a:endParaRPr lang="it-IT" dirty="0" smtClean="0">
              <a:ea typeface="+mn-ea"/>
              <a:cs typeface="+mn-cs"/>
            </a:endParaRP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 smtClean="0">
                <a:ea typeface="+mn-ea"/>
                <a:cs typeface="+mn-cs"/>
              </a:rPr>
              <a:t>Nell’Ottocento </a:t>
            </a:r>
            <a:r>
              <a:rPr lang="it-IT" dirty="0">
                <a:ea typeface="+mn-ea"/>
                <a:cs typeface="+mn-cs"/>
              </a:rPr>
              <a:t>gli scienziati tedeschi </a:t>
            </a:r>
            <a:r>
              <a:rPr lang="it-IT" b="1" dirty="0">
                <a:ea typeface="+mn-ea"/>
                <a:cs typeface="+mn-cs"/>
              </a:rPr>
              <a:t>Mathias </a:t>
            </a:r>
            <a:r>
              <a:rPr lang="it-IT" b="1" dirty="0" err="1">
                <a:ea typeface="+mn-ea"/>
                <a:cs typeface="+mn-cs"/>
              </a:rPr>
              <a:t>Schleiden</a:t>
            </a:r>
            <a:r>
              <a:rPr lang="it-IT" b="1" dirty="0">
                <a:ea typeface="+mn-ea"/>
                <a:cs typeface="+mn-cs"/>
              </a:rPr>
              <a:t> </a:t>
            </a:r>
            <a:r>
              <a:rPr lang="it-IT" dirty="0">
                <a:ea typeface="+mn-ea"/>
                <a:cs typeface="+mn-cs"/>
              </a:rPr>
              <a:t>e </a:t>
            </a:r>
            <a:r>
              <a:rPr lang="it-IT" b="1" dirty="0">
                <a:ea typeface="+mn-ea"/>
                <a:cs typeface="+mn-cs"/>
              </a:rPr>
              <a:t>Theodor </a:t>
            </a:r>
            <a:r>
              <a:rPr lang="it-IT" b="1" dirty="0" err="1">
                <a:ea typeface="+mn-ea"/>
                <a:cs typeface="+mn-cs"/>
              </a:rPr>
              <a:t>Schwann</a:t>
            </a:r>
            <a:r>
              <a:rPr lang="it-IT" dirty="0">
                <a:ea typeface="+mn-ea"/>
                <a:cs typeface="+mn-cs"/>
              </a:rPr>
              <a:t>, formulano la </a:t>
            </a:r>
            <a:r>
              <a:rPr lang="it-IT" b="1" dirty="0">
                <a:ea typeface="+mn-ea"/>
                <a:cs typeface="+mn-cs"/>
              </a:rPr>
              <a:t>teoria cellulare</a:t>
            </a:r>
            <a:r>
              <a:rPr lang="it-IT" dirty="0">
                <a:ea typeface="+mn-ea"/>
                <a:cs typeface="+mn-cs"/>
              </a:rPr>
              <a:t>: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Tx/>
              <a:buChar char="-"/>
              <a:defRPr/>
            </a:pPr>
            <a:r>
              <a:rPr lang="it-IT" dirty="0">
                <a:ea typeface="+mn-ea"/>
                <a:cs typeface="+mn-cs"/>
              </a:rPr>
              <a:t>la cellula è </a:t>
            </a:r>
            <a:r>
              <a:rPr lang="it-IT" b="1" dirty="0">
                <a:ea typeface="+mn-ea"/>
                <a:cs typeface="+mn-cs"/>
              </a:rPr>
              <a:t>la più piccola unità vivente</a:t>
            </a:r>
            <a:r>
              <a:rPr lang="it-IT" dirty="0">
                <a:ea typeface="+mn-ea"/>
                <a:cs typeface="+mn-cs"/>
              </a:rPr>
              <a:t>, capace di compiere tutte le funzioni vitali; 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Tx/>
              <a:buChar char="-"/>
              <a:defRPr/>
            </a:pPr>
            <a:r>
              <a:rPr lang="it-IT" dirty="0">
                <a:ea typeface="+mn-ea"/>
                <a:cs typeface="+mn-cs"/>
              </a:rPr>
              <a:t>tutti gli </a:t>
            </a:r>
            <a:r>
              <a:rPr lang="it-IT" b="1" dirty="0">
                <a:ea typeface="+mn-ea"/>
                <a:cs typeface="+mn-cs"/>
              </a:rPr>
              <a:t>organismi viventi sono formati da una o più cellule</a:t>
            </a:r>
            <a:r>
              <a:rPr lang="it-IT" dirty="0">
                <a:ea typeface="+mn-ea"/>
                <a:cs typeface="+mn-cs"/>
              </a:rPr>
              <a:t>; 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Tx/>
              <a:buChar char="-"/>
              <a:defRPr/>
            </a:pPr>
            <a:r>
              <a:rPr lang="it-IT" dirty="0">
                <a:ea typeface="+mn-ea"/>
                <a:cs typeface="+mn-cs"/>
              </a:rPr>
              <a:t>ogni cellula nasce da un’altra cellula, </a:t>
            </a:r>
            <a:r>
              <a:rPr lang="it-IT" b="1" dirty="0">
                <a:ea typeface="+mn-ea"/>
                <a:cs typeface="+mn-cs"/>
              </a:rPr>
              <a:t>si riproduce </a:t>
            </a:r>
            <a:r>
              <a:rPr lang="it-IT" dirty="0">
                <a:ea typeface="+mn-ea"/>
                <a:cs typeface="+mn-cs"/>
              </a:rPr>
              <a:t>e </a:t>
            </a:r>
            <a:r>
              <a:rPr lang="it-IT" b="1" dirty="0">
                <a:ea typeface="+mn-ea"/>
                <a:cs typeface="+mn-cs"/>
              </a:rPr>
              <a:t>muore</a:t>
            </a:r>
            <a:r>
              <a:rPr lang="it-IT" dirty="0">
                <a:ea typeface="+mn-ea"/>
                <a:cs typeface="+mn-cs"/>
              </a:rPr>
              <a:t>.</a:t>
            </a:r>
            <a:br>
              <a:rPr lang="it-IT" dirty="0">
                <a:ea typeface="+mn-ea"/>
                <a:cs typeface="+mn-cs"/>
              </a:rPr>
            </a:br>
            <a:endParaRPr lang="it-IT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dirty="0">
              <a:ea typeface="+mn-ea"/>
              <a:cs typeface="+mn-cs"/>
            </a:endParaRPr>
          </a:p>
        </p:txBody>
      </p:sp>
      <p:pic>
        <p:nvPicPr>
          <p:cNvPr id="19459" name="Immagine 3" descr="sughero1-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r="9943"/>
          <a:stretch>
            <a:fillRect/>
          </a:stretch>
        </p:blipFill>
        <p:spPr bwMode="auto">
          <a:xfrm>
            <a:off x="9364663" y="1819275"/>
            <a:ext cx="26479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Immagine 4" descr="logo LATTES OK ne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3450"/>
            <a:ext cx="6076950" cy="52435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ea typeface="+mn-ea"/>
                <a:cs typeface="+mn-cs"/>
              </a:rPr>
              <a:t>Gli organismi si dividono in: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it-IT" b="1" dirty="0">
                <a:solidFill>
                  <a:srgbClr val="ED7D31"/>
                </a:solidFill>
                <a:ea typeface="+mn-ea"/>
                <a:cs typeface="+mn-cs"/>
              </a:rPr>
              <a:t>unicellulari</a:t>
            </a:r>
            <a:r>
              <a:rPr lang="it-IT" dirty="0">
                <a:ea typeface="+mn-ea"/>
                <a:cs typeface="+mn-cs"/>
              </a:rPr>
              <a:t>	formati da una sola cellula (batteri, protisti, alcuni </a:t>
            </a:r>
            <a:r>
              <a:rPr lang="it-IT" dirty="0" smtClean="0">
                <a:ea typeface="+mn-ea"/>
                <a:cs typeface="+mn-cs"/>
              </a:rPr>
              <a:t>microrganismi </a:t>
            </a:r>
            <a:r>
              <a:rPr lang="it-IT" dirty="0">
                <a:ea typeface="+mn-ea"/>
                <a:cs typeface="+mn-cs"/>
              </a:rPr>
              <a:t>di acqua dolce)</a:t>
            </a:r>
          </a:p>
          <a:p>
            <a:pPr marL="0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>
              <a:solidFill>
                <a:srgbClr val="FF0000"/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it-IT" b="1" dirty="0" smtClean="0">
                <a:solidFill>
                  <a:srgbClr val="ED7D31"/>
                </a:solidFill>
                <a:ea typeface="+mn-ea"/>
                <a:cs typeface="+mn-cs"/>
              </a:rPr>
              <a:t>pluricellulari  </a:t>
            </a:r>
            <a:r>
              <a:rPr lang="it-IT" dirty="0">
                <a:ea typeface="+mn-ea"/>
                <a:cs typeface="+mn-cs"/>
              </a:rPr>
              <a:t>	</a:t>
            </a:r>
            <a:r>
              <a:rPr lang="it-IT" dirty="0" smtClean="0">
                <a:ea typeface="+mn-ea"/>
                <a:cs typeface="+mn-cs"/>
              </a:rPr>
              <a:t> formati </a:t>
            </a:r>
            <a:r>
              <a:rPr lang="it-IT" dirty="0">
                <a:ea typeface="+mn-ea"/>
                <a:cs typeface="+mn-cs"/>
              </a:rPr>
              <a:t>da più cellule che collaborano </a:t>
            </a:r>
            <a:r>
              <a:rPr lang="it-IT" dirty="0" smtClean="0">
                <a:ea typeface="+mn-ea"/>
                <a:cs typeface="+mn-cs"/>
              </a:rPr>
              <a:t>insieme (</a:t>
            </a:r>
            <a:r>
              <a:rPr lang="it-IT" dirty="0">
                <a:ea typeface="+mn-ea"/>
                <a:cs typeface="+mn-cs"/>
              </a:rPr>
              <a:t>animali, piante, funghi</a:t>
            </a:r>
            <a:r>
              <a:rPr lang="it-IT" dirty="0" smtClean="0">
                <a:ea typeface="+mn-ea"/>
                <a:cs typeface="+mn-cs"/>
              </a:rPr>
              <a:t>)</a:t>
            </a:r>
            <a:endParaRPr lang="it-IT" dirty="0">
              <a:ea typeface="+mn-ea"/>
              <a:cs typeface="+mn-cs"/>
            </a:endParaRPr>
          </a:p>
        </p:txBody>
      </p:sp>
      <p:pic>
        <p:nvPicPr>
          <p:cNvPr id="20482" name="Immagine 1" descr="shutterstock_1332174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38" y="712788"/>
            <a:ext cx="2319337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magine 3" descr="cianobatter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" t="441" r="27411" b="-441"/>
          <a:stretch>
            <a:fillRect/>
          </a:stretch>
        </p:blipFill>
        <p:spPr bwMode="auto">
          <a:xfrm>
            <a:off x="7218363" y="706438"/>
            <a:ext cx="2065337" cy="185737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Immagine 7" descr="elefant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3322638"/>
            <a:ext cx="20526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mmagine 9" descr="fungo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" r="2844"/>
          <a:stretch>
            <a:fillRect/>
          </a:stretch>
        </p:blipFill>
        <p:spPr bwMode="auto">
          <a:xfrm>
            <a:off x="9390063" y="3327400"/>
            <a:ext cx="235902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 descr="mosca2.jpg"/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8" r="29488" b="36490"/>
          <a:stretch/>
        </p:blipFill>
        <p:spPr>
          <a:xfrm>
            <a:off x="9204076" y="5024495"/>
            <a:ext cx="2026558" cy="150391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 cmpd="thickThin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11" name="Connettore 2 10">
            <a:extLst>
              <a:ext uri="{FF2B5EF4-FFF2-40B4-BE49-F238E27FC236}"/>
            </a:extLst>
          </p:cNvPr>
          <p:cNvCxnSpPr/>
          <p:nvPr/>
        </p:nvCxnSpPr>
        <p:spPr>
          <a:xfrm>
            <a:off x="2930525" y="2273300"/>
            <a:ext cx="633413" cy="0"/>
          </a:xfrm>
          <a:prstGeom prst="straightConnector1">
            <a:avLst/>
          </a:prstGeom>
          <a:ln w="28575" cmpd="sng">
            <a:solidFill>
              <a:schemeClr val="accent2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/>
            </a:extLst>
          </p:cNvPr>
          <p:cNvCxnSpPr/>
          <p:nvPr/>
        </p:nvCxnSpPr>
        <p:spPr>
          <a:xfrm>
            <a:off x="3057525" y="4040188"/>
            <a:ext cx="635000" cy="0"/>
          </a:xfrm>
          <a:prstGeom prst="straightConnector1">
            <a:avLst/>
          </a:prstGeom>
          <a:ln w="28575" cmpd="sng">
            <a:solidFill>
              <a:schemeClr val="accent2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0489" name="Immagine 9" descr="logo LATTES OK ner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9838"/>
            <a:ext cx="400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309</Words>
  <Application>Microsoft Macintosh PowerPoint</Application>
  <PresentationFormat>Personalizzato</PresentationFormat>
  <Paragraphs>38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Presentazione di PowerPoint</vt:lpstr>
      <vt:lpstr>Le caratteristiche degli esseri viventi</vt:lpstr>
      <vt:lpstr>Presentazione di PowerPoint</vt:lpstr>
      <vt:lpstr>Presentazione di PowerPoint</vt:lpstr>
      <vt:lpstr>Presentazione di PowerPoint</vt:lpstr>
      <vt:lpstr>Presentazione di PowerPoint</vt:lpstr>
      <vt:lpstr>La scoperta della cellula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U1 Il mondo dei viventi</dc:title>
  <dc:creator>silvia grilli</dc:creator>
  <cp:lastModifiedBy>Elena De Bernardin</cp:lastModifiedBy>
  <cp:revision>39</cp:revision>
  <dcterms:created xsi:type="dcterms:W3CDTF">2020-03-16T07:00:00Z</dcterms:created>
  <dcterms:modified xsi:type="dcterms:W3CDTF">2020-03-18T09:35:43Z</dcterms:modified>
</cp:coreProperties>
</file>